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Helvetica World Bold" charset="1" panose="020B0800040000020004"/>
      <p:regular r:id="rId13"/>
    </p:embeddedFont>
    <p:embeddedFont>
      <p:font typeface="Helvetica World" charset="1" panose="020B050004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https://github.com/justadudewhohacks/face-api.js-models" TargetMode="External" Type="http://schemas.openxmlformats.org/officeDocument/2006/relationships/hyperlink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3.jpeg" Type="http://schemas.openxmlformats.org/officeDocument/2006/relationships/image"/><Relationship Id="rId8" Target="../media/VAGpbt6yUXo.mp4" Type="http://schemas.openxmlformats.org/officeDocument/2006/relationships/video"/><Relationship Id="rId9" Target="../media/VAGpbt6yUXo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277873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8176807"/>
            <a:ext cx="16230600" cy="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0234309" y="0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1979" y="4216996"/>
            <a:ext cx="12352275" cy="395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b="true" sz="11349" spc="-34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ADAPTIVE USER INTERFACES BASED ON AI.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6759275" y="416750"/>
            <a:ext cx="8265143" cy="3609776"/>
          </a:xfrm>
          <a:custGeom>
            <a:avLst/>
            <a:gdLst/>
            <a:ahLst/>
            <a:cxnLst/>
            <a:rect r="r" b="b" t="t" l="l"/>
            <a:pathLst>
              <a:path h="3609776" w="8265143">
                <a:moveTo>
                  <a:pt x="8265143" y="0"/>
                </a:moveTo>
                <a:lnTo>
                  <a:pt x="0" y="0"/>
                </a:lnTo>
                <a:lnTo>
                  <a:pt x="0" y="3609776"/>
                </a:lnTo>
                <a:lnTo>
                  <a:pt x="8265143" y="3609776"/>
                </a:lnTo>
                <a:lnTo>
                  <a:pt x="826514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2291" y="8408670"/>
            <a:ext cx="14871651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Student: Ivana Gerchakova</a:t>
            </a:r>
          </a:p>
          <a:p>
            <a:pPr algn="l">
              <a:lnSpc>
                <a:spcPts val="2519"/>
              </a:lnSpc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Index : 210226</a:t>
            </a:r>
          </a:p>
          <a:p>
            <a:pPr algn="l">
              <a:lnSpc>
                <a:spcPts val="2519"/>
              </a:lnSpc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University: Goce Delchev University – Faculty of Computer Science – Robotics and Intelligent Systems</a:t>
            </a:r>
          </a:p>
          <a:p>
            <a:pPr algn="l">
              <a:lnSpc>
                <a:spcPts val="2519"/>
              </a:lnSpc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Subject:: Advanced Interactive Technologies</a:t>
            </a:r>
          </a:p>
          <a:p>
            <a:pPr algn="l">
              <a:lnSpc>
                <a:spcPts val="2519"/>
              </a:lnSpc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Professor: Prof. Dr. Natasha Koceska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24418" y="8951595"/>
            <a:ext cx="223488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  <a:spcBef>
                <a:spcPct val="0"/>
              </a:spcBef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05 June,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60908" y="3226574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840399" y="706178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8239" y="1940818"/>
            <a:ext cx="8938878" cy="7817542"/>
          </a:xfrm>
          <a:custGeom>
            <a:avLst/>
            <a:gdLst/>
            <a:ahLst/>
            <a:cxnLst/>
            <a:rect r="r" b="b" t="t" l="l"/>
            <a:pathLst>
              <a:path h="7817542" w="8938878">
                <a:moveTo>
                  <a:pt x="0" y="0"/>
                </a:moveTo>
                <a:lnTo>
                  <a:pt x="8938879" y="0"/>
                </a:lnTo>
                <a:lnTo>
                  <a:pt x="8938879" y="7817542"/>
                </a:lnTo>
                <a:lnTo>
                  <a:pt x="0" y="7817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715870" y="3169424"/>
            <a:ext cx="7031584" cy="650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👉 Developed a web application that uses the camera to detect emotions (happiness, sadness, neutrality) and automatically adjusts the interface’s appearance and mood.</a:t>
            </a:r>
          </a:p>
          <a:p>
            <a:pPr algn="l">
              <a:lnSpc>
                <a:spcPts val="4479"/>
              </a:lnSpc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👉 The adaptation occurs through changes in: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background color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text style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emoji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background music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737118" y="743920"/>
            <a:ext cx="7882124" cy="193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2"/>
              </a:lnSpc>
            </a:pPr>
            <a:r>
              <a:rPr lang="en-US" b="true" sz="7200" spc="-208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PROJECT</a:t>
            </a:r>
          </a:p>
          <a:p>
            <a:pPr algn="ctr">
              <a:lnSpc>
                <a:spcPts val="6552"/>
              </a:lnSpc>
            </a:pPr>
            <a:r>
              <a:rPr lang="en-US" b="true" sz="7200" spc="-208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258863" y="4782324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90104" y="1028700"/>
            <a:ext cx="8766551" cy="8229600"/>
          </a:xfrm>
          <a:custGeom>
            <a:avLst/>
            <a:gdLst/>
            <a:ahLst/>
            <a:cxnLst/>
            <a:rect r="r" b="b" t="t" l="l"/>
            <a:pathLst>
              <a:path h="8229600" w="8766551">
                <a:moveTo>
                  <a:pt x="0" y="0"/>
                </a:moveTo>
                <a:lnTo>
                  <a:pt x="8766551" y="0"/>
                </a:lnTo>
                <a:lnTo>
                  <a:pt x="87665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3611" y="1062304"/>
            <a:ext cx="8049138" cy="167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TECHNOLOGIES AND TOOLS USED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1252" y="3292836"/>
            <a:ext cx="7993856" cy="649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🔹 HTML / CSS / JavaScript – for basic web structure and logic</a:t>
            </a:r>
          </a:p>
          <a:p>
            <a:pPr algn="l">
              <a:lnSpc>
                <a:spcPts val="4339"/>
              </a:lnSpc>
            </a:pPr>
            <a:r>
              <a:rPr lang="en-US" sz="3099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🔹 face-api.js – for real-time facial emotion recognition</a:t>
            </a:r>
          </a:p>
          <a:p>
            <a:pPr algn="l">
              <a:lnSpc>
                <a:spcPts val="4339"/>
              </a:lnSpc>
            </a:pPr>
            <a:r>
              <a:rPr lang="en-US" sz="3099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🔹 Webcam API – to access the webcam</a:t>
            </a:r>
          </a:p>
          <a:p>
            <a:pPr algn="l">
              <a:lnSpc>
                <a:spcPts val="4339"/>
              </a:lnSpc>
            </a:pPr>
            <a:r>
              <a:rPr lang="en-US" sz="3099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🔹 VS Code – as the development environment</a:t>
            </a:r>
          </a:p>
          <a:p>
            <a:pPr algn="l">
              <a:lnSpc>
                <a:spcPts val="4339"/>
              </a:lnSpc>
            </a:pPr>
            <a:r>
              <a:rPr lang="en-US" sz="3099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🔹 OBS Studio – for demo recording</a:t>
            </a:r>
          </a:p>
          <a:p>
            <a:pPr algn="l">
              <a:lnSpc>
                <a:spcPts val="4339"/>
              </a:lnSpc>
            </a:pPr>
            <a:r>
              <a:rPr lang="en-US" sz="3099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🔹 CDN and models from GitHub: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-3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👉 </a:t>
            </a:r>
            <a:r>
              <a:rPr lang="en-US" sz="3099" spc="-30" u="sng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6" tooltip="https://github.com/justadudewhohacks/face-api.js-models"/>
              </a:rPr>
              <a:t>https://github.com/justadudewhohacks/face-api.js-models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400000">
            <a:off x="6771358" y="1126487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2" y="0"/>
                </a:lnTo>
                <a:lnTo>
                  <a:pt x="7024992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9610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856448" y="4126122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8517" y="591779"/>
            <a:ext cx="10753392" cy="167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MAIN APPLICATION COMPONENTS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8517" y="2213315"/>
            <a:ext cx="8227895" cy="766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🧱 HTML (index.html):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Embedded &lt;video&gt; element for the webcam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Display of current emotion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&lt;audio&gt; tag for background music</a:t>
            </a:r>
          </a:p>
          <a:p>
            <a:pPr algn="l">
              <a:lnSpc>
                <a:spcPts val="4479"/>
              </a:lnSpc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📜 JavaScript (script.js):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Loading face-api.js models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Face and emotion detection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UI adaptation based on detected emotion</a:t>
            </a:r>
          </a:p>
          <a:p>
            <a:pPr algn="l">
              <a:lnSpc>
                <a:spcPts val="4479"/>
              </a:lnSpc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🎨 CSS (style.css):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Styling for each emotion</a:t>
            </a:r>
          </a:p>
          <a:p>
            <a:pPr algn="l" marL="690871" indent="-345435" lvl="1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Smooth transition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7422610" y="1143624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45015" y="1749606"/>
            <a:ext cx="5936229" cy="6787787"/>
          </a:xfrm>
          <a:custGeom>
            <a:avLst/>
            <a:gdLst/>
            <a:ahLst/>
            <a:cxnLst/>
            <a:rect r="r" b="b" t="t" l="l"/>
            <a:pathLst>
              <a:path h="6787787" w="5936229">
                <a:moveTo>
                  <a:pt x="0" y="0"/>
                </a:moveTo>
                <a:lnTo>
                  <a:pt x="5936228" y="0"/>
                </a:lnTo>
                <a:lnTo>
                  <a:pt x="5936228" y="6787788"/>
                </a:lnTo>
                <a:lnTo>
                  <a:pt x="0" y="6787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692690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538436" y="0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1955699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3092" y="472084"/>
            <a:ext cx="6409412" cy="325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EMOTION PROCESSING (JAVASCRIPT LOGIC)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3963" y="4022053"/>
            <a:ext cx="8427670" cy="538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✅ face-api.js is used for: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Face detection with TinyFaceDetector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Emotion recognition with faceExpressionNet</a:t>
            </a:r>
          </a:p>
          <a:p>
            <a:pPr algn="l">
              <a:lnSpc>
                <a:spcPts val="4479"/>
              </a:lnSpc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✅ Every 2 seconds: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Facial expressions are read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the dominant emotion has confidence &gt; 0.7 and at least 8 seconds have passed since the last update: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3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➡️ The UI is updated (color, text, music)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9615799" y="1154574"/>
            <a:ext cx="7581788" cy="7977852"/>
          </a:xfrm>
          <a:custGeom>
            <a:avLst/>
            <a:gdLst/>
            <a:ahLst/>
            <a:cxnLst/>
            <a:rect r="r" b="b" t="t" l="l"/>
            <a:pathLst>
              <a:path h="7977852" w="7581788">
                <a:moveTo>
                  <a:pt x="0" y="0"/>
                </a:moveTo>
                <a:lnTo>
                  <a:pt x="7581788" y="0"/>
                </a:lnTo>
                <a:lnTo>
                  <a:pt x="7581788" y="7977852"/>
                </a:lnTo>
                <a:lnTo>
                  <a:pt x="0" y="7977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756594" y="-507549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65058" y="1241077"/>
            <a:ext cx="6925762" cy="8229600"/>
          </a:xfrm>
          <a:custGeom>
            <a:avLst/>
            <a:gdLst/>
            <a:ahLst/>
            <a:cxnLst/>
            <a:rect r="r" b="b" t="t" l="l"/>
            <a:pathLst>
              <a:path h="8229600" w="6925762">
                <a:moveTo>
                  <a:pt x="0" y="0"/>
                </a:moveTo>
                <a:lnTo>
                  <a:pt x="6925762" y="0"/>
                </a:lnTo>
                <a:lnTo>
                  <a:pt x="69257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072990" y="5838444"/>
            <a:ext cx="6284859" cy="3204799"/>
          </a:xfrm>
          <a:custGeom>
            <a:avLst/>
            <a:gdLst/>
            <a:ahLst/>
            <a:cxnLst/>
            <a:rect r="r" b="b" t="t" l="l"/>
            <a:pathLst>
              <a:path h="3204799" w="6284859">
                <a:moveTo>
                  <a:pt x="0" y="0"/>
                </a:moveTo>
                <a:lnTo>
                  <a:pt x="6284859" y="0"/>
                </a:lnTo>
                <a:lnTo>
                  <a:pt x="6284859" y="3204799"/>
                </a:lnTo>
                <a:lnTo>
                  <a:pt x="0" y="3204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96107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657" t="0" r="657" b="0"/>
          <a:stretch>
            <a:fillRect/>
          </a:stretch>
        </p:blipFill>
        <p:spPr>
          <a:xfrm flipH="false" flipV="false" rot="0">
            <a:off x="235974" y="3299219"/>
            <a:ext cx="10454528" cy="595908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89935" y="949421"/>
            <a:ext cx="13353927" cy="8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🎥 WATCH THE DEMO 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037862" y="1914783"/>
            <a:ext cx="8883172" cy="4529741"/>
          </a:xfrm>
          <a:custGeom>
            <a:avLst/>
            <a:gdLst/>
            <a:ahLst/>
            <a:cxnLst/>
            <a:rect r="r" b="b" t="t" l="l"/>
            <a:pathLst>
              <a:path h="4529741" w="8883172">
                <a:moveTo>
                  <a:pt x="0" y="0"/>
                </a:moveTo>
                <a:lnTo>
                  <a:pt x="8883172" y="0"/>
                </a:lnTo>
                <a:lnTo>
                  <a:pt x="8883172" y="4529741"/>
                </a:lnTo>
                <a:lnTo>
                  <a:pt x="0" y="452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469748" y="5872718"/>
            <a:ext cx="6284859" cy="3204799"/>
          </a:xfrm>
          <a:custGeom>
            <a:avLst/>
            <a:gdLst/>
            <a:ahLst/>
            <a:cxnLst/>
            <a:rect r="r" b="b" t="t" l="l"/>
            <a:pathLst>
              <a:path h="3204799" w="628485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749682">
            <a:off x="5801277" y="589316"/>
            <a:ext cx="6095130" cy="5913085"/>
          </a:xfrm>
          <a:custGeom>
            <a:avLst/>
            <a:gdLst/>
            <a:ahLst/>
            <a:cxnLst/>
            <a:rect r="r" b="b" t="t" l="l"/>
            <a:pathLst>
              <a:path h="5913085" w="6095130">
                <a:moveTo>
                  <a:pt x="0" y="0"/>
                </a:moveTo>
                <a:lnTo>
                  <a:pt x="6095131" y="0"/>
                </a:lnTo>
                <a:lnTo>
                  <a:pt x="6095131" y="5913086"/>
                </a:lnTo>
                <a:lnTo>
                  <a:pt x="0" y="5913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9240" y="7183463"/>
            <a:ext cx="16176020" cy="88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THANK YOU FOR YOUR ATTENTION!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DAGpbURoEGE</dc:identifier>
  <dcterms:modified xsi:type="dcterms:W3CDTF">2011-08-01T06:04:30Z</dcterms:modified>
  <cp:revision>1</cp:revision>
  <dc:title>Purple and Pink Gradient Futuristic Artificial Intelligence Presentation</dc:title>
</cp:coreProperties>
</file>